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  <p:sldMasterId id="2147483684" r:id="rId3"/>
    <p:sldMasterId id="2147483696" r:id="rId4"/>
    <p:sldMasterId id="2147483720" r:id="rId5"/>
    <p:sldMasterId id="2147483744" r:id="rId6"/>
  </p:sldMasterIdLst>
  <p:notesMasterIdLst>
    <p:notesMasterId r:id="rId30"/>
  </p:notesMasterIdLst>
  <p:sldIdLst>
    <p:sldId id="307" r:id="rId7"/>
    <p:sldId id="275" r:id="rId8"/>
    <p:sldId id="306" r:id="rId9"/>
    <p:sldId id="285" r:id="rId10"/>
    <p:sldId id="287" r:id="rId11"/>
    <p:sldId id="282" r:id="rId12"/>
    <p:sldId id="288" r:id="rId13"/>
    <p:sldId id="289" r:id="rId14"/>
    <p:sldId id="290" r:id="rId15"/>
    <p:sldId id="300" r:id="rId16"/>
    <p:sldId id="276" r:id="rId17"/>
    <p:sldId id="291" r:id="rId18"/>
    <p:sldId id="292" r:id="rId19"/>
    <p:sldId id="293" r:id="rId20"/>
    <p:sldId id="294" r:id="rId21"/>
    <p:sldId id="296" r:id="rId22"/>
    <p:sldId id="295" r:id="rId23"/>
    <p:sldId id="303" r:id="rId24"/>
    <p:sldId id="304" r:id="rId25"/>
    <p:sldId id="297" r:id="rId26"/>
    <p:sldId id="298" r:id="rId27"/>
    <p:sldId id="284" r:id="rId28"/>
    <p:sldId id="258" r:id="rId29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050"/>
    <a:srgbClr val="249B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8"/>
  </p:normalViewPr>
  <p:slideViewPr>
    <p:cSldViewPr snapToGrid="0" snapToObjects="1">
      <p:cViewPr varScale="1">
        <p:scale>
          <a:sx n="58" d="100"/>
          <a:sy n="58" d="100"/>
        </p:scale>
        <p:origin x="1214" y="5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9774E3-3195-472B-BB74-05A8C359AADF}" type="datetimeFigureOut">
              <a:rPr lang="en-US" smtClean="0"/>
              <a:t>7/21/2018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58C10C-EEED-46F8-9416-7ECE79820D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4526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74706-B613-764C-9425-CBA5E7DB48B6}" type="datetimeFigureOut">
              <a:rPr lang="it-IT" smtClean="0"/>
              <a:t>21/07/2018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8C63-B943-264F-974F-9CD4CD4A9F5A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115543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74706-B613-764C-9425-CBA5E7DB48B6}" type="datetimeFigureOut">
              <a:rPr lang="it-IT" smtClean="0"/>
              <a:t>21/07/2018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8C63-B943-264F-974F-9CD4CD4A9F5A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573477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74706-B613-764C-9425-CBA5E7DB48B6}" type="datetimeFigureOut">
              <a:rPr lang="it-IT" smtClean="0"/>
              <a:t>21/07/2018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8C63-B943-264F-974F-9CD4CD4A9F5A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08327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74706-B613-764C-9425-CBA5E7DB48B6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21/07/2018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8C63-B943-264F-974F-9CD4CD4A9F5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98620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74706-B613-764C-9425-CBA5E7DB48B6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21/07/2018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8C63-B943-264F-974F-9CD4CD4A9F5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7876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74706-B613-764C-9425-CBA5E7DB48B6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21/07/2018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8C63-B943-264F-974F-9CD4CD4A9F5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7669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74706-B613-764C-9425-CBA5E7DB48B6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21/07/2018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8C63-B943-264F-974F-9CD4CD4A9F5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39161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74706-B613-764C-9425-CBA5E7DB48B6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21/07/2018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8C63-B943-264F-974F-9CD4CD4A9F5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48618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74706-B613-764C-9425-CBA5E7DB48B6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21/07/2018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8C63-B943-264F-974F-9CD4CD4A9F5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6107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74706-B613-764C-9425-CBA5E7DB48B6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21/07/2018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8C63-B943-264F-974F-9CD4CD4A9F5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9504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74706-B613-764C-9425-CBA5E7DB48B6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21/07/2018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8C63-B943-264F-974F-9CD4CD4A9F5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43903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74706-B613-764C-9425-CBA5E7DB48B6}" type="datetimeFigureOut">
              <a:rPr lang="it-IT" smtClean="0"/>
              <a:t>21/07/2018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8C63-B943-264F-974F-9CD4CD4A9F5A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213706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Trascinare l'immagine su un segnaposto o fare clic sull'icona per aggiungerla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74706-B613-764C-9425-CBA5E7DB48B6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21/07/2018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8C63-B943-264F-974F-9CD4CD4A9F5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66459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74706-B613-764C-9425-CBA5E7DB48B6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21/07/2018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8C63-B943-264F-974F-9CD4CD4A9F5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5730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74706-B613-764C-9425-CBA5E7DB48B6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21/07/2018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8C63-B943-264F-974F-9CD4CD4A9F5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3371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74706-B613-764C-9425-CBA5E7DB48B6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21/07/2018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8C63-B943-264F-974F-9CD4CD4A9F5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9896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74706-B613-764C-9425-CBA5E7DB48B6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21/07/2018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8C63-B943-264F-974F-9CD4CD4A9F5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489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74706-B613-764C-9425-CBA5E7DB48B6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21/07/2018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8C63-B943-264F-974F-9CD4CD4A9F5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5732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74706-B613-764C-9425-CBA5E7DB48B6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21/07/2018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8C63-B943-264F-974F-9CD4CD4A9F5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9776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74706-B613-764C-9425-CBA5E7DB48B6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21/07/2018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8C63-B943-264F-974F-9CD4CD4A9F5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6318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74706-B613-764C-9425-CBA5E7DB48B6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21/07/2018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8C63-B943-264F-974F-9CD4CD4A9F5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57566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74706-B613-764C-9425-CBA5E7DB48B6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21/07/2018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8C63-B943-264F-974F-9CD4CD4A9F5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409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74706-B613-764C-9425-CBA5E7DB48B6}" type="datetimeFigureOut">
              <a:rPr lang="it-IT" smtClean="0"/>
              <a:t>21/07/2018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8C63-B943-264F-974F-9CD4CD4A9F5A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363814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74706-B613-764C-9425-CBA5E7DB48B6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21/07/2018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8C63-B943-264F-974F-9CD4CD4A9F5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69764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Trascinare l'immagine su un segnaposto o fare clic sull'icona per aggiungerla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74706-B613-764C-9425-CBA5E7DB48B6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21/07/2018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8C63-B943-264F-974F-9CD4CD4A9F5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7298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74706-B613-764C-9425-CBA5E7DB48B6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21/07/2018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8C63-B943-264F-974F-9CD4CD4A9F5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65628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74706-B613-764C-9425-CBA5E7DB48B6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21/07/2018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8C63-B943-264F-974F-9CD4CD4A9F5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529933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74706-B613-764C-9425-CBA5E7DB48B6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21/07/2018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8C63-B943-264F-974F-9CD4CD4A9F5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110512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74706-B613-764C-9425-CBA5E7DB48B6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21/07/2018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8C63-B943-264F-974F-9CD4CD4A9F5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224563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74706-B613-764C-9425-CBA5E7DB48B6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21/07/2018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8C63-B943-264F-974F-9CD4CD4A9F5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43124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74706-B613-764C-9425-CBA5E7DB48B6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21/07/2018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8C63-B943-264F-974F-9CD4CD4A9F5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741086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74706-B613-764C-9425-CBA5E7DB48B6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21/07/2018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8C63-B943-264F-974F-9CD4CD4A9F5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51883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74706-B613-764C-9425-CBA5E7DB48B6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21/07/2018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8C63-B943-264F-974F-9CD4CD4A9F5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5681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74706-B613-764C-9425-CBA5E7DB48B6}" type="datetimeFigureOut">
              <a:rPr lang="it-IT" smtClean="0"/>
              <a:t>21/07/2018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8C63-B943-264F-974F-9CD4CD4A9F5A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0754938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74706-B613-764C-9425-CBA5E7DB48B6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21/07/2018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8C63-B943-264F-974F-9CD4CD4A9F5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4129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74706-B613-764C-9425-CBA5E7DB48B6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21/07/2018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8C63-B943-264F-974F-9CD4CD4A9F5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287793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Trascinare l'immagine su un segnaposto o fare clic sull'icona per aggiungerla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74706-B613-764C-9425-CBA5E7DB48B6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21/07/2018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8C63-B943-264F-974F-9CD4CD4A9F5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000730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74706-B613-764C-9425-CBA5E7DB48B6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21/07/2018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8C63-B943-264F-974F-9CD4CD4A9F5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44904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74706-B613-764C-9425-CBA5E7DB48B6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21/07/2018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8C63-B943-264F-974F-9CD4CD4A9F5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10048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74706-B613-764C-9425-CBA5E7DB48B6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21/07/2018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8C63-B943-264F-974F-9CD4CD4A9F5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87416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74706-B613-764C-9425-CBA5E7DB48B6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21/07/2018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8C63-B943-264F-974F-9CD4CD4A9F5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65493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74706-B613-764C-9425-CBA5E7DB48B6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21/07/2018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8C63-B943-264F-974F-9CD4CD4A9F5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145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74706-B613-764C-9425-CBA5E7DB48B6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21/07/2018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8C63-B943-264F-974F-9CD4CD4A9F5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74391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74706-B613-764C-9425-CBA5E7DB48B6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21/07/2018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8C63-B943-264F-974F-9CD4CD4A9F5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07505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74706-B613-764C-9425-CBA5E7DB48B6}" type="datetimeFigureOut">
              <a:rPr lang="it-IT" smtClean="0"/>
              <a:t>21/07/2018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8C63-B943-264F-974F-9CD4CD4A9F5A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6201593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74706-B613-764C-9425-CBA5E7DB48B6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21/07/2018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8C63-B943-264F-974F-9CD4CD4A9F5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30573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74706-B613-764C-9425-CBA5E7DB48B6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21/07/2018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8C63-B943-264F-974F-9CD4CD4A9F5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89142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74706-B613-764C-9425-CBA5E7DB48B6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21/07/2018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8C63-B943-264F-974F-9CD4CD4A9F5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20630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Trascinare l'immagine su un segnaposto o fare clic sull'icona per aggiungerla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74706-B613-764C-9425-CBA5E7DB48B6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21/07/2018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8C63-B943-264F-974F-9CD4CD4A9F5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193657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74706-B613-764C-9425-CBA5E7DB48B6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21/07/2018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8C63-B943-264F-974F-9CD4CD4A9F5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133985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74706-B613-764C-9425-CBA5E7DB48B6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21/07/2018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8C63-B943-264F-974F-9CD4CD4A9F5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34029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74706-B613-764C-9425-CBA5E7DB48B6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21/07/2018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8C63-B943-264F-974F-9CD4CD4A9F5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044849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74706-B613-764C-9425-CBA5E7DB48B6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21/07/2018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8C63-B943-264F-974F-9CD4CD4A9F5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908572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74706-B613-764C-9425-CBA5E7DB48B6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21/07/2018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8C63-B943-264F-974F-9CD4CD4A9F5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1322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74706-B613-764C-9425-CBA5E7DB48B6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21/07/2018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8C63-B943-264F-974F-9CD4CD4A9F5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9379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74706-B613-764C-9425-CBA5E7DB48B6}" type="datetimeFigureOut">
              <a:rPr lang="it-IT" smtClean="0"/>
              <a:t>21/07/2018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8C63-B943-264F-974F-9CD4CD4A9F5A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6165138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74706-B613-764C-9425-CBA5E7DB48B6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21/07/2018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8C63-B943-264F-974F-9CD4CD4A9F5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252367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74706-B613-764C-9425-CBA5E7DB48B6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21/07/2018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8C63-B943-264F-974F-9CD4CD4A9F5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94615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74706-B613-764C-9425-CBA5E7DB48B6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21/07/2018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8C63-B943-264F-974F-9CD4CD4A9F5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478269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74706-B613-764C-9425-CBA5E7DB48B6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21/07/2018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8C63-B943-264F-974F-9CD4CD4A9F5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170544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Trascinare l'immagine su un segnaposto o fare clic sull'icona per aggiungerla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74706-B613-764C-9425-CBA5E7DB48B6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21/07/2018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8C63-B943-264F-974F-9CD4CD4A9F5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485168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74706-B613-764C-9425-CBA5E7DB48B6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21/07/2018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8C63-B943-264F-974F-9CD4CD4A9F5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508717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74706-B613-764C-9425-CBA5E7DB48B6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21/07/2018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8C63-B943-264F-974F-9CD4CD4A9F5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86760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74706-B613-764C-9425-CBA5E7DB48B6}" type="datetimeFigureOut">
              <a:rPr lang="it-IT" smtClean="0"/>
              <a:t>21/07/2018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8C63-B943-264F-974F-9CD4CD4A9F5A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059461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74706-B613-764C-9425-CBA5E7DB48B6}" type="datetimeFigureOut">
              <a:rPr lang="it-IT" smtClean="0"/>
              <a:t>21/07/2018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8C63-B943-264F-974F-9CD4CD4A9F5A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545581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Trascinare l'immagine su un segnaposto o fare clic sull'icona per aggiungerla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74706-B613-764C-9425-CBA5E7DB48B6}" type="datetimeFigureOut">
              <a:rPr lang="it-IT" smtClean="0"/>
              <a:t>21/07/2018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8C63-B943-264F-974F-9CD4CD4A9F5A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602482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C74706-B613-764C-9425-CBA5E7DB48B6}" type="datetimeFigureOut">
              <a:rPr lang="it-IT" smtClean="0"/>
              <a:t>21/07/2018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728C63-B943-264F-974F-9CD4CD4A9F5A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14282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C74706-B613-764C-9425-CBA5E7DB48B6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21/07/2018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728C63-B943-264F-974F-9CD4CD4A9F5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894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C74706-B613-764C-9425-CBA5E7DB48B6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21/07/2018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728C63-B943-264F-974F-9CD4CD4A9F5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492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C74706-B613-764C-9425-CBA5E7DB48B6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21/07/2018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728C63-B943-264F-974F-9CD4CD4A9F5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8485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C74706-B613-764C-9425-CBA5E7DB48B6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21/07/2018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728C63-B943-264F-974F-9CD4CD4A9F5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175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C74706-B613-764C-9425-CBA5E7DB48B6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21/07/2018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728C63-B943-264F-974F-9CD4CD4A9F5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2256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e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6.xml"/><Relationship Id="rId4" Type="http://schemas.openxmlformats.org/officeDocument/2006/relationships/hyperlink" Target="https://www.thelancet.com/journals/langlo/issue/vol4no12/PIIS2214-109X(16)X0013-7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138794" y="1093830"/>
            <a:ext cx="888274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400" b="1" dirty="0">
                <a:solidFill>
                  <a:srgbClr val="00B050"/>
                </a:solidFill>
                <a:latin typeface="Calibri" panose="020F0502020204030204" pitchFamily="34" charset="0"/>
                <a:ea typeface="Proxima Nova Black" charset="0"/>
                <a:cs typeface="Calibri" panose="020F0502020204030204" pitchFamily="34" charset="0"/>
              </a:rPr>
              <a:t>N</a:t>
            </a:r>
            <a:r>
              <a:rPr lang="it-IT" sz="3400" b="1" dirty="0" smtClean="0">
                <a:solidFill>
                  <a:srgbClr val="00B050"/>
                </a:solidFill>
                <a:latin typeface="Calibri" panose="020F0502020204030204" pitchFamily="34" charset="0"/>
                <a:ea typeface="Proxima Nova Black" charset="0"/>
                <a:cs typeface="Calibri" panose="020F0502020204030204" pitchFamily="34" charset="0"/>
              </a:rPr>
              <a:t>urturing care for helping children                                    survive and thrive </a:t>
            </a:r>
            <a:endParaRPr lang="it-IT" sz="2000" dirty="0">
              <a:solidFill>
                <a:srgbClr val="00B050"/>
              </a:solidFill>
              <a:latin typeface="Proxima Nova Black" charset="0"/>
              <a:ea typeface="Proxima Nova Black" charset="0"/>
              <a:cs typeface="Proxima Nova Black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37360" y="6027003"/>
            <a:ext cx="7284176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002060"/>
                </a:solidFill>
              </a:rPr>
              <a:t>Bernadette </a:t>
            </a:r>
            <a:r>
              <a:rPr lang="en-GB" sz="1600" dirty="0" err="1" smtClean="0">
                <a:solidFill>
                  <a:srgbClr val="002060"/>
                </a:solidFill>
              </a:rPr>
              <a:t>Daelmans</a:t>
            </a:r>
            <a:endParaRPr lang="en-GB" sz="1600" dirty="0">
              <a:solidFill>
                <a:srgbClr val="002060"/>
              </a:solidFill>
            </a:endParaRPr>
          </a:p>
          <a:p>
            <a:r>
              <a:rPr lang="en-GB" sz="1600" dirty="0" smtClean="0">
                <a:solidFill>
                  <a:srgbClr val="002060"/>
                </a:solidFill>
              </a:rPr>
              <a:t>Department </a:t>
            </a:r>
            <a:r>
              <a:rPr lang="en-GB" sz="1600" dirty="0">
                <a:solidFill>
                  <a:srgbClr val="002060"/>
                </a:solidFill>
              </a:rPr>
              <a:t>of Maternal,  </a:t>
            </a:r>
            <a:r>
              <a:rPr lang="en-GB" sz="1600" dirty="0" smtClean="0">
                <a:solidFill>
                  <a:srgbClr val="002060"/>
                </a:solidFill>
              </a:rPr>
              <a:t>Newborn</a:t>
            </a:r>
            <a:r>
              <a:rPr lang="en-GB" sz="1600" dirty="0">
                <a:solidFill>
                  <a:srgbClr val="002060"/>
                </a:solidFill>
              </a:rPr>
              <a:t>, Child and Adolescent </a:t>
            </a:r>
            <a:r>
              <a:rPr lang="en-GB" sz="1600" dirty="0" smtClean="0">
                <a:solidFill>
                  <a:srgbClr val="002060"/>
                </a:solidFill>
              </a:rPr>
              <a:t>Health</a:t>
            </a:r>
          </a:p>
          <a:p>
            <a:r>
              <a:rPr lang="en-GB" sz="1600" dirty="0" smtClean="0">
                <a:solidFill>
                  <a:srgbClr val="002060"/>
                </a:solidFill>
              </a:rPr>
              <a:t>World Health Organization                                                 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325985" y="5682715"/>
            <a:ext cx="2818015" cy="338554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schemeClr val="bg1"/>
                </a:solidFill>
              </a:rPr>
              <a:t>No conflict of interest to report 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4916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34710" y="158234"/>
            <a:ext cx="883375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 smtClean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Interventions can be integrated </a:t>
            </a:r>
            <a:r>
              <a:rPr lang="en-GB" sz="3600" b="1" dirty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GB" sz="3600" b="1" dirty="0" smtClean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                                  in multiple platforms </a:t>
            </a:r>
            <a:endParaRPr lang="en-US" sz="3600" b="1" dirty="0">
              <a:solidFill>
                <a:schemeClr val="bg1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742951" y="1853294"/>
            <a:ext cx="1730828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bg1"/>
                </a:solidFill>
              </a:rPr>
              <a:t>Health and nutrition 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641147" y="1853294"/>
            <a:ext cx="1730828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Education </a:t>
            </a:r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4551589" y="1853294"/>
            <a:ext cx="1730828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Child protection </a:t>
            </a:r>
            <a:endParaRPr 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6474279" y="1853294"/>
            <a:ext cx="1730828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Social protection </a:t>
            </a:r>
            <a:endParaRPr lang="en-US" dirty="0"/>
          </a:p>
        </p:txBody>
      </p:sp>
      <p:sp>
        <p:nvSpPr>
          <p:cNvPr id="10" name="Rounded Rectangle 9"/>
          <p:cNvSpPr/>
          <p:nvPr/>
        </p:nvSpPr>
        <p:spPr>
          <a:xfrm>
            <a:off x="742949" y="2967319"/>
            <a:ext cx="1730830" cy="216379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 smtClean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smtClean="0">
                <a:solidFill>
                  <a:schemeClr val="tx1"/>
                </a:solidFill>
              </a:rPr>
              <a:t>Antenatal care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smtClean="0">
                <a:solidFill>
                  <a:schemeClr val="tx1"/>
                </a:solidFill>
              </a:rPr>
              <a:t>Postnatal care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smtClean="0">
                <a:solidFill>
                  <a:schemeClr val="tx1"/>
                </a:solidFill>
              </a:rPr>
              <a:t>Immunization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smtClean="0">
                <a:solidFill>
                  <a:schemeClr val="tx1"/>
                </a:solidFill>
              </a:rPr>
              <a:t>Well child care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smtClean="0">
                <a:solidFill>
                  <a:schemeClr val="tx1"/>
                </a:solidFill>
              </a:rPr>
              <a:t>Sick child care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smtClean="0">
                <a:solidFill>
                  <a:schemeClr val="tx1"/>
                </a:solidFill>
              </a:rPr>
              <a:t>HIV prevention and care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smtClean="0">
                <a:solidFill>
                  <a:schemeClr val="tx1"/>
                </a:solidFill>
              </a:rPr>
              <a:t>Nutrition rehabilitation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GB" sz="1400" dirty="0" smtClean="0">
              <a:solidFill>
                <a:schemeClr val="bg1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742950" y="5461907"/>
            <a:ext cx="1730829" cy="55925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bg1"/>
                </a:solidFill>
              </a:rPr>
              <a:t>Home visits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2641147" y="5461906"/>
            <a:ext cx="1730828" cy="55925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bg1"/>
                </a:solidFill>
              </a:rPr>
              <a:t>Group sessions 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551590" y="5461907"/>
            <a:ext cx="1730827" cy="55925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bg1"/>
                </a:solidFill>
              </a:rPr>
              <a:t>Clinical services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6474280" y="5461907"/>
            <a:ext cx="1730828" cy="55925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bg1"/>
                </a:solidFill>
              </a:rPr>
              <a:t>Child care centres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2641148" y="3429000"/>
            <a:ext cx="3641270" cy="29391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Individual </a:t>
            </a:r>
            <a:r>
              <a:rPr lang="en-GB" dirty="0">
                <a:solidFill>
                  <a:schemeClr val="tx1"/>
                </a:solidFill>
              </a:rPr>
              <a:t>c</a:t>
            </a:r>
            <a:r>
              <a:rPr lang="en-GB" dirty="0" smtClean="0">
                <a:solidFill>
                  <a:schemeClr val="tx1"/>
                </a:solidFill>
              </a:rPr>
              <a:t>ounselling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641148" y="3902262"/>
            <a:ext cx="3641270" cy="29391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Demonstration and guided practice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2641148" y="4445451"/>
            <a:ext cx="3641270" cy="29391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Participatory learning 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6146" name="Picture 2" descr="C:\Users\Daelmansb\Downloads\CA1_864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0728" y="2967319"/>
            <a:ext cx="1497931" cy="2251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501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56381" y="346012"/>
            <a:ext cx="87602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3600" b="1" dirty="0" smtClean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Effectiveness of responsive caregiving</a:t>
            </a:r>
            <a:endParaRPr lang="en-US" sz="3600" b="1" dirty="0">
              <a:solidFill>
                <a:schemeClr val="bg1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515" y="1707696"/>
            <a:ext cx="8228013" cy="473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241471" y="6221186"/>
            <a:ext cx="35090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dirty="0" smtClean="0"/>
              <a:t>Source: </a:t>
            </a:r>
            <a:r>
              <a:rPr lang="en-GB" sz="1200" dirty="0" err="1" smtClean="0"/>
              <a:t>Tamis-LaMonde</a:t>
            </a:r>
            <a:r>
              <a:rPr lang="en-GB" sz="1200" dirty="0" smtClean="0"/>
              <a:t>, 2001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279647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92480" y="76590"/>
            <a:ext cx="755904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3600" b="1" dirty="0" smtClean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Summary of child–related outcomes </a:t>
            </a:r>
            <a:r>
              <a:rPr lang="en-US" altLang="en-US" sz="2800" b="1" dirty="0" smtClean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following CCD intervention </a:t>
            </a:r>
            <a:endParaRPr lang="en-US" sz="2800" b="1" dirty="0">
              <a:solidFill>
                <a:schemeClr val="bg1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3167175"/>
              </p:ext>
            </p:extLst>
          </p:nvPr>
        </p:nvGraphicFramePr>
        <p:xfrm>
          <a:off x="492189" y="1534886"/>
          <a:ext cx="8159621" cy="46628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54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051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37784">
                <a:tc rowSpan="2"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</a:tabLst>
                        <a:defRPr/>
                      </a:pPr>
                      <a:r>
                        <a:rPr lang="en-US" sz="240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Nutrition</a:t>
                      </a:r>
                      <a:endParaRPr lang="en-GB" sz="2400" b="1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tabLst>
                          <a:tab pos="228600" algn="l"/>
                        </a:tabLst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Improved feeding</a:t>
                      </a:r>
                      <a:endParaRPr lang="en-GB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0696"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</a:tabLst>
                        <a:defRPr/>
                      </a:pPr>
                      <a:endParaRPr lang="en-GB" sz="1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tabLst>
                          <a:tab pos="228600" algn="l"/>
                        </a:tabLst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Improved growth</a:t>
                      </a:r>
                      <a:endParaRPr lang="en-GB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0696">
                <a:tc rowSpan="2"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</a:tabLst>
                        <a:defRPr/>
                      </a:pPr>
                      <a:r>
                        <a:rPr lang="en-US" sz="240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Health</a:t>
                      </a:r>
                      <a:endParaRPr lang="en-GB" sz="2400" b="1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tabLst>
                          <a:tab pos="228600" algn="l"/>
                        </a:tabLst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Fewer</a:t>
                      </a:r>
                      <a:r>
                        <a:rPr lang="en-US" sz="2400" b="1" baseline="0" dirty="0">
                          <a:solidFill>
                            <a:schemeClr val="tx1"/>
                          </a:solidFill>
                        </a:rPr>
                        <a:t> diarrhoea episodes</a:t>
                      </a:r>
                      <a:endParaRPr lang="en-GB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0696">
                <a:tc vMerge="1">
                  <a:txBody>
                    <a:bodyPr/>
                    <a:lstStyle/>
                    <a:p>
                      <a:pPr>
                        <a:tabLst>
                          <a:tab pos="228600" algn="l"/>
                        </a:tabLst>
                      </a:pPr>
                      <a:endParaRPr lang="en-GB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tabLst>
                          <a:tab pos="228600" algn="l"/>
                        </a:tabLst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Fewer pneumonia episodes</a:t>
                      </a:r>
                      <a:endParaRPr lang="en-GB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0696">
                <a:tc rowSpan="4"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</a:tabLst>
                        <a:defRPr/>
                      </a:pPr>
                      <a:r>
                        <a:rPr lang="en-US" sz="240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Child development</a:t>
                      </a:r>
                      <a:endParaRPr lang="en-GB" sz="2400" b="1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tabLst>
                          <a:tab pos="288925" algn="l"/>
                        </a:tabLst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Higher cognitive skills</a:t>
                      </a:r>
                      <a:endParaRPr lang="en-GB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0696"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</a:tabLst>
                        <a:defRPr/>
                      </a:pPr>
                      <a:endParaRPr lang="en-GB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tabLst>
                          <a:tab pos="288925" algn="l"/>
                        </a:tabLst>
                      </a:pPr>
                      <a:r>
                        <a:rPr lang="en-US" sz="2400" b="1" baseline="0" dirty="0">
                          <a:solidFill>
                            <a:schemeClr val="tx1"/>
                          </a:solidFill>
                        </a:rPr>
                        <a:t>Higher language skills</a:t>
                      </a:r>
                      <a:endParaRPr lang="en-GB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0696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88925" algn="l"/>
                        </a:tabLst>
                        <a:defRPr/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Higher</a:t>
                      </a:r>
                      <a:r>
                        <a:rPr lang="en-US" sz="2400" b="1" baseline="0" dirty="0">
                          <a:solidFill>
                            <a:schemeClr val="tx1"/>
                          </a:solidFill>
                        </a:rPr>
                        <a:t> motor skills</a:t>
                      </a:r>
                      <a:endParaRPr lang="en-GB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0805487"/>
                  </a:ext>
                </a:extLst>
              </a:tr>
              <a:tr h="470696">
                <a:tc vMerge="1"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</a:tabLst>
                        <a:defRPr/>
                      </a:pPr>
                      <a:endParaRPr lang="en-GB" sz="1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tabLst>
                          <a:tab pos="288925" algn="l"/>
                        </a:tabLst>
                      </a:pPr>
                      <a:r>
                        <a:rPr lang="en-GB" sz="2400" b="1" dirty="0">
                          <a:solidFill>
                            <a:schemeClr val="tx1"/>
                          </a:solidFill>
                        </a:rPr>
                        <a:t>Higher social-emotional skills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910744">
                <a:tc gridSpan="2">
                  <a:txBody>
                    <a:bodyPr/>
                    <a:lstStyle/>
                    <a:p>
                      <a:pPr algn="ctr">
                        <a:tabLst>
                          <a:tab pos="228600" algn="l"/>
                        </a:tabLst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Greatest benefits for at-risk children </a:t>
                      </a:r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(children 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with stunting, with a depressed mother, low maternal education, poorest)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245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18898" y="60262"/>
            <a:ext cx="804068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3600" b="1" dirty="0" smtClean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Summary of caregiver–related outcomes </a:t>
            </a:r>
            <a:r>
              <a:rPr lang="en-US" altLang="en-US" sz="2800" b="1" dirty="0" smtClean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following CCD intervention </a:t>
            </a:r>
            <a:endParaRPr lang="en-US" sz="2800" b="1" dirty="0">
              <a:solidFill>
                <a:schemeClr val="bg1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299" y="1850231"/>
            <a:ext cx="7735887" cy="3157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75607" y="5380264"/>
            <a:ext cx="7731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Source:  Lucas J,  Richter LM,  </a:t>
            </a:r>
            <a:r>
              <a:rPr lang="en-US" sz="1200" dirty="0" err="1" smtClean="0"/>
              <a:t>Daelmans</a:t>
            </a:r>
            <a:r>
              <a:rPr lang="en-US" sz="1200" dirty="0" smtClean="0"/>
              <a:t> B. </a:t>
            </a:r>
            <a:r>
              <a:rPr lang="en-US" sz="1200" dirty="0"/>
              <a:t>Care for Child Development: an intervention </a:t>
            </a:r>
            <a:r>
              <a:rPr lang="en-US" sz="1200" dirty="0" smtClean="0"/>
              <a:t>in support </a:t>
            </a:r>
            <a:r>
              <a:rPr lang="en-US" sz="1200" dirty="0"/>
              <a:t>of responsive caregiving and early </a:t>
            </a:r>
            <a:r>
              <a:rPr lang="en-US" sz="1200" dirty="0" smtClean="0"/>
              <a:t>child development  (2018)  </a:t>
            </a:r>
            <a:r>
              <a:rPr lang="en-US" sz="1200" i="1" dirty="0" smtClean="0"/>
              <a:t>Child</a:t>
            </a:r>
            <a:r>
              <a:rPr lang="en-US" sz="1200" i="1" dirty="0"/>
              <a:t>: care, health and development</a:t>
            </a:r>
            <a:r>
              <a:rPr lang="en-US" sz="1200" dirty="0" smtClean="0"/>
              <a:t>, </a:t>
            </a:r>
            <a:r>
              <a:rPr lang="en-US" sz="1200" b="1" dirty="0" smtClean="0"/>
              <a:t>44</a:t>
            </a:r>
            <a:r>
              <a:rPr lang="en-US" sz="1200" dirty="0" smtClean="0"/>
              <a:t>, 1, 41 – 49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8195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95994" y="334442"/>
            <a:ext cx="81397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 smtClean="0">
                <a:solidFill>
                  <a:schemeClr val="bg1"/>
                </a:solidFill>
              </a:rPr>
              <a:t>The Nurturing </a:t>
            </a:r>
            <a:r>
              <a:rPr lang="en-GB" sz="3600" b="1" dirty="0">
                <a:solidFill>
                  <a:schemeClr val="bg1"/>
                </a:solidFill>
              </a:rPr>
              <a:t>C</a:t>
            </a:r>
            <a:r>
              <a:rPr lang="en-GB" sz="3600" b="1" dirty="0" smtClean="0">
                <a:solidFill>
                  <a:schemeClr val="bg1"/>
                </a:solidFill>
              </a:rPr>
              <a:t>are Framework </a:t>
            </a:r>
            <a:endParaRPr lang="en-US" sz="36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8558" y="1825625"/>
            <a:ext cx="3236913" cy="437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440055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b="1" dirty="0" smtClean="0"/>
          </a:p>
          <a:p>
            <a:pPr marL="0" indent="0">
              <a:buNone/>
            </a:pPr>
            <a:r>
              <a:rPr lang="en-GB" b="1" dirty="0" smtClean="0"/>
              <a:t>A road map that outlines:  </a:t>
            </a:r>
          </a:p>
          <a:p>
            <a:r>
              <a:rPr lang="en-GB" sz="2400" dirty="0" smtClean="0"/>
              <a:t>Why </a:t>
            </a:r>
            <a:r>
              <a:rPr lang="en-GB" sz="2400" dirty="0"/>
              <a:t>efforts must begin in the earliest years, from pregnancy to age 3</a:t>
            </a:r>
          </a:p>
          <a:p>
            <a:r>
              <a:rPr lang="en-GB" sz="2400" dirty="0"/>
              <a:t>How nurturing care protects children from the worst effects of adversity</a:t>
            </a:r>
          </a:p>
          <a:p>
            <a:r>
              <a:rPr lang="en-GB" sz="2400" dirty="0"/>
              <a:t>What caregivers need in order to provide nurturing care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8110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95994" y="334442"/>
            <a:ext cx="81397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 smtClean="0">
                <a:solidFill>
                  <a:schemeClr val="bg1"/>
                </a:solidFill>
              </a:rPr>
              <a:t>Promotes a holistic approach </a:t>
            </a:r>
            <a:endParaRPr lang="en-US" sz="36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366" y="1481136"/>
            <a:ext cx="7559675" cy="481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6484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20436" y="334442"/>
            <a:ext cx="8686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 smtClean="0">
                <a:solidFill>
                  <a:schemeClr val="bg1"/>
                </a:solidFill>
              </a:rPr>
              <a:t>Guided by rights and inclusive participation </a:t>
            </a:r>
            <a:endParaRPr lang="en-US" sz="3600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2382" y="1591581"/>
            <a:ext cx="6151563" cy="431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9879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95994" y="334442"/>
            <a:ext cx="81397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>
                <a:solidFill>
                  <a:schemeClr val="bg1"/>
                </a:solidFill>
              </a:rPr>
              <a:t>Recognizing different needs</a:t>
            </a:r>
            <a:endParaRPr lang="en-US" sz="3600" b="1" dirty="0">
              <a:solidFill>
                <a:schemeClr val="bg1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285" y="1753053"/>
            <a:ext cx="7559675" cy="429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263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45275" y="313355"/>
            <a:ext cx="88574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 smtClean="0">
                <a:solidFill>
                  <a:schemeClr val="bg1"/>
                </a:solidFill>
              </a:rPr>
              <a:t>Supported by country profiles</a:t>
            </a:r>
            <a:endParaRPr lang="en-US" sz="3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457" y="1680029"/>
            <a:ext cx="3073400" cy="451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2607" y="1713366"/>
            <a:ext cx="3120442" cy="4478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6389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45275" y="313355"/>
            <a:ext cx="89252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dirty="0" smtClean="0"/>
              <a:t> </a:t>
            </a:r>
            <a:r>
              <a:rPr lang="en-GB" sz="3600" b="1" dirty="0">
                <a:solidFill>
                  <a:schemeClr val="bg1"/>
                </a:solidFill>
              </a:rPr>
              <a:t>Tools and implementation support  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718457" y="1649186"/>
            <a:ext cx="8164286" cy="4527777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GB" b="1" dirty="0"/>
              <a:t>Normative and operational </a:t>
            </a:r>
            <a:r>
              <a:rPr lang="en-GB" b="1" dirty="0" smtClean="0"/>
              <a:t>guidance </a:t>
            </a:r>
            <a:r>
              <a:rPr lang="en-GB" dirty="0" smtClean="0"/>
              <a:t>in preparation </a:t>
            </a:r>
            <a:endParaRPr lang="en-GB" dirty="0"/>
          </a:p>
          <a:p>
            <a:r>
              <a:rPr lang="en-GB" dirty="0"/>
              <a:t>WHO guidelines to support nurturing care </a:t>
            </a:r>
          </a:p>
          <a:p>
            <a:r>
              <a:rPr lang="en-GB" dirty="0"/>
              <a:t>Global measurement framework and population-based </a:t>
            </a:r>
            <a:r>
              <a:rPr lang="en-GB" dirty="0" smtClean="0"/>
              <a:t>indicators</a:t>
            </a:r>
          </a:p>
          <a:p>
            <a:r>
              <a:rPr lang="en-GB" dirty="0" smtClean="0"/>
              <a:t>Operational </a:t>
            </a:r>
            <a:r>
              <a:rPr lang="en-GB" dirty="0"/>
              <a:t>guidance and global learning </a:t>
            </a:r>
            <a:r>
              <a:rPr lang="en-GB" dirty="0" smtClean="0"/>
              <a:t>platform</a:t>
            </a:r>
            <a:endParaRPr lang="en-GB" dirty="0"/>
          </a:p>
          <a:p>
            <a:r>
              <a:rPr lang="en-GB" dirty="0"/>
              <a:t>Updated practice tools for integrated service delivery </a:t>
            </a:r>
          </a:p>
          <a:p>
            <a:pPr marL="0" indent="0">
              <a:buNone/>
            </a:pPr>
            <a:endParaRPr lang="en-GB" b="1" dirty="0" smtClean="0"/>
          </a:p>
          <a:p>
            <a:pPr marL="0" indent="0">
              <a:buNone/>
            </a:pPr>
            <a:r>
              <a:rPr lang="en-GB" b="1" dirty="0" smtClean="0"/>
              <a:t>Towards harmonized action </a:t>
            </a:r>
          </a:p>
          <a:p>
            <a:r>
              <a:rPr lang="en-GB" dirty="0" smtClean="0"/>
              <a:t>Engagement of ECD </a:t>
            </a:r>
            <a:r>
              <a:rPr lang="en-GB" dirty="0"/>
              <a:t>Action Network and </a:t>
            </a:r>
            <a:r>
              <a:rPr lang="en-GB" dirty="0" smtClean="0"/>
              <a:t>PMNCH</a:t>
            </a:r>
            <a:endParaRPr lang="en-GB" dirty="0"/>
          </a:p>
          <a:p>
            <a:r>
              <a:rPr lang="en-GB" dirty="0"/>
              <a:t>Sensitization </a:t>
            </a:r>
            <a:r>
              <a:rPr lang="en-GB" dirty="0" smtClean="0"/>
              <a:t>of global initiatives, e.g., Scaling-up </a:t>
            </a:r>
            <a:r>
              <a:rPr lang="en-GB" dirty="0"/>
              <a:t>Nutrition, Global Financing Facility, GFATM, GAVI and G20   </a:t>
            </a:r>
          </a:p>
          <a:p>
            <a:r>
              <a:rPr lang="en-GB" dirty="0"/>
              <a:t>UN agencies working together </a:t>
            </a:r>
            <a:r>
              <a:rPr lang="en-GB" dirty="0" smtClean="0"/>
              <a:t>with governments and partners to </a:t>
            </a:r>
            <a:r>
              <a:rPr lang="en-GB" dirty="0"/>
              <a:t>optimize implementation approaches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66656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91910" y="1782630"/>
            <a:ext cx="7960179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2400"/>
              </a:spcAft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The early 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years,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starting from 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conception, are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 period of special 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sensitivity for child development 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Aft>
                <a:spcPts val="2400"/>
              </a:spcAft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most formative experience of young children come from NURTURING CARE </a:t>
            </a:r>
          </a:p>
          <a:p>
            <a:pPr marL="285750" indent="-285750">
              <a:spcAft>
                <a:spcPts val="2400"/>
              </a:spcAft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Early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investment has lifelong and intergenerational benefits</a:t>
            </a:r>
          </a:p>
          <a:p>
            <a:pPr marL="285750" indent="-285750">
              <a:spcAft>
                <a:spcPts val="2400"/>
              </a:spcAft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Policies, information and services are important </a:t>
            </a:r>
          </a:p>
          <a:p>
            <a:pPr marL="285750" indent="-285750">
              <a:spcAft>
                <a:spcPts val="2400"/>
              </a:spcAft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Multisectoral collaboration is essential and the health sector has a special role 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to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play</a:t>
            </a:r>
          </a:p>
        </p:txBody>
      </p:sp>
      <p:sp>
        <p:nvSpPr>
          <p:cNvPr id="3" name="Rectangle 2"/>
          <p:cNvSpPr/>
          <p:nvPr/>
        </p:nvSpPr>
        <p:spPr>
          <a:xfrm>
            <a:off x="187779" y="264371"/>
            <a:ext cx="87439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32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Key messages from the ECD </a:t>
            </a:r>
            <a:r>
              <a:rPr lang="en-US" alt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US" altLang="en-US" sz="32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ancet series 2016 </a:t>
            </a:r>
            <a:endParaRPr lang="en-US" sz="3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6189"/>
            <a:ext cx="963613" cy="121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2743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28650" y="386834"/>
            <a:ext cx="79520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>
                <a:solidFill>
                  <a:schemeClr val="bg1"/>
                </a:solidFill>
              </a:rPr>
              <a:t>Towards programmatic guidance 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40871" y="1825624"/>
            <a:ext cx="8254093" cy="45751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dirty="0" smtClean="0"/>
              <a:t>A review of the global literature and survey among partners engaged in implementation of </a:t>
            </a:r>
            <a:r>
              <a:rPr lang="en-GB" sz="2400" dirty="0" smtClean="0">
                <a:solidFill>
                  <a:srgbClr val="0070C0"/>
                </a:solidFill>
              </a:rPr>
              <a:t>programmes for young children affected by HIV and AIDS in southern and eastern Africa (2017): </a:t>
            </a:r>
          </a:p>
          <a:p>
            <a:pPr lvl="1"/>
            <a:endParaRPr lang="en-GB" sz="2000" dirty="0" smtClean="0">
              <a:solidFill>
                <a:srgbClr val="0070C0"/>
              </a:solidFill>
            </a:endParaRPr>
          </a:p>
          <a:p>
            <a:pPr lvl="1"/>
            <a:r>
              <a:rPr lang="en-GB" sz="2000" dirty="0" smtClean="0"/>
              <a:t>Paucity of papers reporting on children in low and middle income countries (23%)</a:t>
            </a:r>
          </a:p>
          <a:p>
            <a:pPr lvl="1"/>
            <a:endParaRPr lang="en-GB" sz="2000" dirty="0" smtClean="0"/>
          </a:p>
          <a:p>
            <a:pPr lvl="1"/>
            <a:r>
              <a:rPr lang="en-GB" sz="2000" dirty="0" smtClean="0"/>
              <a:t>Inconclusive findings on intensity and duration of programmes, or optimized channels of intervention delivery</a:t>
            </a:r>
          </a:p>
          <a:p>
            <a:pPr lvl="1"/>
            <a:endParaRPr lang="en-GB" sz="2000" dirty="0" smtClean="0"/>
          </a:p>
          <a:p>
            <a:pPr lvl="1"/>
            <a:r>
              <a:rPr lang="en-GB" sz="2000" dirty="0" smtClean="0"/>
              <a:t>Little evidence that generalized universal home visiting programmes are effective</a:t>
            </a:r>
          </a:p>
          <a:p>
            <a:pPr marL="457200" lvl="1" indent="0">
              <a:buNone/>
            </a:pPr>
            <a:endParaRPr lang="en-US" sz="20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1125" y="6130935"/>
            <a:ext cx="2815475" cy="525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5584" y="6130935"/>
            <a:ext cx="1445079" cy="539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308106" y="6348788"/>
            <a:ext cx="7250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Source: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345381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28650" y="386834"/>
            <a:ext cx="79520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 smtClean="0">
                <a:solidFill>
                  <a:schemeClr val="bg1"/>
                </a:solidFill>
              </a:rPr>
              <a:t>Selected conclusions of the review  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28649" y="1548039"/>
            <a:ext cx="7886700" cy="489358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sz="2400" dirty="0" smtClean="0"/>
              <a:t>Home visits</a:t>
            </a:r>
          </a:p>
          <a:p>
            <a:pPr lvl="1"/>
            <a:r>
              <a:rPr lang="en-GB" sz="2000" dirty="0" smtClean="0"/>
              <a:t>Should be </a:t>
            </a:r>
            <a:r>
              <a:rPr lang="en-GB" sz="2000" dirty="0" smtClean="0">
                <a:solidFill>
                  <a:srgbClr val="0070C0"/>
                </a:solidFill>
              </a:rPr>
              <a:t>reserved to address specific challenges in high risk groups</a:t>
            </a:r>
            <a:r>
              <a:rPr lang="en-GB" sz="2000" dirty="0" smtClean="0"/>
              <a:t> </a:t>
            </a:r>
          </a:p>
          <a:p>
            <a:pPr lvl="1"/>
            <a:r>
              <a:rPr lang="en-GB" sz="2000" dirty="0" smtClean="0"/>
              <a:t>The </a:t>
            </a:r>
            <a:r>
              <a:rPr lang="en-GB" sz="2000" dirty="0" smtClean="0">
                <a:solidFill>
                  <a:srgbClr val="0070C0"/>
                </a:solidFill>
              </a:rPr>
              <a:t>inclusion of fathers </a:t>
            </a:r>
            <a:r>
              <a:rPr lang="en-GB" sz="2000" dirty="0" smtClean="0"/>
              <a:t>is associated with greater benefits </a:t>
            </a:r>
          </a:p>
          <a:p>
            <a:pPr marL="0" indent="0">
              <a:buNone/>
            </a:pPr>
            <a:r>
              <a:rPr lang="en-GB" sz="2400" dirty="0" smtClean="0"/>
              <a:t>Parent groups</a:t>
            </a:r>
          </a:p>
          <a:p>
            <a:pPr lvl="1">
              <a:lnSpc>
                <a:spcPct val="100000"/>
              </a:lnSpc>
            </a:pPr>
            <a:r>
              <a:rPr lang="en-GB" sz="2000" dirty="0"/>
              <a:t>Parent groups should </a:t>
            </a:r>
            <a:r>
              <a:rPr lang="en-GB" sz="2000" dirty="0">
                <a:solidFill>
                  <a:srgbClr val="0070C0"/>
                </a:solidFill>
              </a:rPr>
              <a:t>at least occur fortnightly </a:t>
            </a:r>
            <a:r>
              <a:rPr lang="en-GB" sz="2000" dirty="0"/>
              <a:t>for about 2 hours for a period of 6 - 12 months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GB" sz="2400" dirty="0" smtClean="0"/>
              <a:t>Early </a:t>
            </a:r>
            <a:r>
              <a:rPr lang="en-GB" sz="2400" dirty="0"/>
              <a:t>child care and education centres </a:t>
            </a:r>
          </a:p>
          <a:p>
            <a:pPr lvl="1">
              <a:lnSpc>
                <a:spcPct val="100000"/>
              </a:lnSpc>
            </a:pPr>
            <a:r>
              <a:rPr lang="en-GB" sz="2000" dirty="0" smtClean="0"/>
              <a:t>Systematic </a:t>
            </a:r>
            <a:r>
              <a:rPr lang="en-GB" sz="2000" dirty="0">
                <a:solidFill>
                  <a:srgbClr val="0070C0"/>
                </a:solidFill>
              </a:rPr>
              <a:t>improvements are needed in community-based centres </a:t>
            </a:r>
            <a:r>
              <a:rPr lang="en-GB" sz="2000" dirty="0"/>
              <a:t>to improve child development and school </a:t>
            </a:r>
            <a:r>
              <a:rPr lang="en-GB" sz="2000" dirty="0" smtClean="0"/>
              <a:t>readiness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GB" sz="2400" dirty="0"/>
              <a:t>Additional recommendations</a:t>
            </a:r>
          </a:p>
          <a:p>
            <a:pPr lvl="1">
              <a:lnSpc>
                <a:spcPct val="100000"/>
              </a:lnSpc>
            </a:pPr>
            <a:r>
              <a:rPr lang="en-GB" sz="2000" dirty="0"/>
              <a:t>Staff should be carefully selected, </a:t>
            </a:r>
            <a:r>
              <a:rPr lang="en-GB" sz="2000" dirty="0">
                <a:solidFill>
                  <a:srgbClr val="0070C0"/>
                </a:solidFill>
              </a:rPr>
              <a:t>well trained, and supported </a:t>
            </a:r>
          </a:p>
          <a:p>
            <a:pPr lvl="1">
              <a:lnSpc>
                <a:spcPct val="100000"/>
              </a:lnSpc>
            </a:pPr>
            <a:r>
              <a:rPr lang="en-GB" sz="2000" dirty="0" smtClean="0">
                <a:solidFill>
                  <a:srgbClr val="0070C0"/>
                </a:solidFill>
              </a:rPr>
              <a:t>Demonstration </a:t>
            </a:r>
            <a:r>
              <a:rPr lang="en-GB" sz="2000" dirty="0">
                <a:solidFill>
                  <a:srgbClr val="0070C0"/>
                </a:solidFill>
              </a:rPr>
              <a:t>and role play </a:t>
            </a:r>
            <a:r>
              <a:rPr lang="en-GB" sz="2000" dirty="0" smtClean="0"/>
              <a:t>are </a:t>
            </a:r>
            <a:r>
              <a:rPr lang="en-GB" sz="2000" dirty="0"/>
              <a:t>more effective than </a:t>
            </a:r>
            <a:r>
              <a:rPr lang="en-GB" sz="2000" dirty="0" smtClean="0"/>
              <a:t>lectures</a:t>
            </a:r>
          </a:p>
          <a:p>
            <a:pPr lvl="1">
              <a:lnSpc>
                <a:spcPct val="100000"/>
              </a:lnSpc>
            </a:pPr>
            <a:r>
              <a:rPr lang="en-GB" sz="2000" dirty="0"/>
              <a:t>Interventions focussed on </a:t>
            </a:r>
            <a:r>
              <a:rPr lang="en-GB" sz="2000" dirty="0">
                <a:solidFill>
                  <a:srgbClr val="0070C0"/>
                </a:solidFill>
              </a:rPr>
              <a:t>early learning </a:t>
            </a:r>
            <a:r>
              <a:rPr lang="en-GB" sz="2000" dirty="0"/>
              <a:t>should be closely </a:t>
            </a:r>
            <a:r>
              <a:rPr lang="en-GB" sz="2000" dirty="0">
                <a:solidFill>
                  <a:srgbClr val="0070C0"/>
                </a:solidFill>
              </a:rPr>
              <a:t>linked with health, nutrition and social services</a:t>
            </a:r>
          </a:p>
          <a:p>
            <a:pPr lvl="1">
              <a:lnSpc>
                <a:spcPct val="100000"/>
              </a:lnSpc>
            </a:pPr>
            <a:endParaRPr lang="en-GB" sz="2000" dirty="0"/>
          </a:p>
          <a:p>
            <a:pPr lvl="1">
              <a:lnSpc>
                <a:spcPct val="100000"/>
              </a:lnSpc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732941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06135" y="414264"/>
            <a:ext cx="893766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 smtClean="0">
                <a:solidFill>
                  <a:schemeClr val="bg1"/>
                </a:solidFill>
              </a:rPr>
              <a:t>Concluding messages</a:t>
            </a:r>
            <a:endParaRPr lang="en-US" sz="32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94853" y="1852848"/>
            <a:ext cx="8360228" cy="4351338"/>
          </a:xfrm>
        </p:spPr>
        <p:txBody>
          <a:bodyPr>
            <a:normAutofit fontScale="92500"/>
          </a:bodyPr>
          <a:lstStyle/>
          <a:p>
            <a:r>
              <a:rPr lang="en-GB" sz="2400" dirty="0" smtClean="0"/>
              <a:t>Children exposed to HIV are vulnerable for sub-optimal development due to family and community fragilities and adversities  </a:t>
            </a:r>
          </a:p>
          <a:p>
            <a:r>
              <a:rPr lang="en-GB" sz="2400" dirty="0" smtClean="0"/>
              <a:t>Caregivers of children exposed to HIV will benefit from additional support to provide nurturing care </a:t>
            </a:r>
          </a:p>
          <a:p>
            <a:r>
              <a:rPr lang="en-GB" sz="2400" dirty="0" smtClean="0"/>
              <a:t>Targeting the most vulnerable families with services of good intensity, quality and duration is essential </a:t>
            </a:r>
          </a:p>
          <a:p>
            <a:endParaRPr lang="en-GB" sz="2400" dirty="0" smtClean="0"/>
          </a:p>
          <a:p>
            <a:r>
              <a:rPr lang="en-GB" sz="2400" dirty="0"/>
              <a:t>Scientific evidence of what needs to be done is strong </a:t>
            </a:r>
          </a:p>
          <a:p>
            <a:r>
              <a:rPr lang="en-GB" sz="2400" dirty="0"/>
              <a:t>The political momentum is right to </a:t>
            </a:r>
            <a:r>
              <a:rPr lang="en-GB" sz="2400" dirty="0" smtClean="0"/>
              <a:t>increase investment</a:t>
            </a:r>
            <a:endParaRPr lang="en-GB" sz="2400" dirty="0"/>
          </a:p>
          <a:p>
            <a:r>
              <a:rPr lang="en-GB" sz="2400" dirty="0" smtClean="0"/>
              <a:t>But, better and standardized programme monitoring, and local and global learning, are needed for programme </a:t>
            </a:r>
            <a:r>
              <a:rPr lang="en-GB" sz="2400" dirty="0"/>
              <a:t>optimization </a:t>
            </a:r>
            <a:endParaRPr lang="en-GB" sz="2400" dirty="0" smtClean="0"/>
          </a:p>
        </p:txBody>
      </p:sp>
    </p:spTree>
    <p:extLst>
      <p:ext uri="{BB962C8B-B14F-4D97-AF65-F5344CB8AC3E}">
        <p14:creationId xmlns:p14="http://schemas.microsoft.com/office/powerpoint/2010/main" val="2628279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171" y="1681841"/>
            <a:ext cx="5595257" cy="4196443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3586" y="5894387"/>
            <a:ext cx="5980113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 descr="C:\Users\Daelmansb\Downloads\Flickr Creative Commons License_The White Ribbon Alliance, Uganda 0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94" y="106135"/>
            <a:ext cx="2363561" cy="1575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Daelmansb\Downloads\AKDN_Pasricha_India2234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05" y="1824364"/>
            <a:ext cx="2372249" cy="1577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Daelmansb\Downloads\Kangaroo Mother Care_22097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428" y="106135"/>
            <a:ext cx="1583872" cy="2375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428" y="2613137"/>
            <a:ext cx="1584311" cy="2333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05" y="3574862"/>
            <a:ext cx="2372249" cy="1780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4770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Segnaposto contenuto 2"/>
          <p:cNvSpPr txBox="1">
            <a:spLocks/>
          </p:cNvSpPr>
          <p:nvPr/>
        </p:nvSpPr>
        <p:spPr bwMode="gray">
          <a:xfrm>
            <a:off x="1419879" y="1935518"/>
            <a:ext cx="3285067" cy="812530"/>
          </a:xfrm>
          <a:prstGeom prst="rect">
            <a:avLst/>
          </a:prstGeom>
        </p:spPr>
        <p:txBody>
          <a:bodyPr vert="horz" wrap="square" lIns="18000" tIns="0" rIns="18000" bIns="0" rtlCol="0">
            <a:sp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defRPr sz="1400" b="0" kern="120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lvl1pPr>
            <a:lvl2pPr marL="360363" indent="-179388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7087" indent="-28575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79513" indent="-28575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6075" indent="-358775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62163" indent="-358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2000" indent="-354013">
              <a:spcBef>
                <a:spcPts val="0"/>
              </a:spcBef>
              <a:spcAft>
                <a:spcPts val="0"/>
              </a:spcAft>
              <a:buClr>
                <a:prstClr val="black"/>
              </a:buClr>
            </a:pPr>
            <a:r>
              <a:rPr lang="en-GB" sz="2000" b="1" dirty="0" smtClean="0">
                <a:solidFill>
                  <a:srgbClr val="C00000"/>
                </a:solidFill>
                <a:cs typeface="Calibri" pitchFamily="34" charset="0"/>
              </a:rPr>
              <a:t>1.</a:t>
            </a:r>
            <a:r>
              <a:rPr lang="en-GB" sz="2000" b="1" dirty="0" smtClean="0">
                <a:solidFill>
                  <a:srgbClr val="345A8A"/>
                </a:solidFill>
                <a:cs typeface="Calibri" pitchFamily="34" charset="0"/>
              </a:rPr>
              <a:t>	</a:t>
            </a:r>
            <a:r>
              <a:rPr lang="en-GB" sz="2400" b="1" dirty="0" smtClean="0">
                <a:solidFill>
                  <a:srgbClr val="C00000"/>
                </a:solidFill>
                <a:cs typeface="Calibri" pitchFamily="34" charset="0"/>
              </a:rPr>
              <a:t>SURVIVE</a:t>
            </a:r>
          </a:p>
          <a:p>
            <a:pPr marL="252000" lvl="1" indent="0"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Font typeface="Arial" panose="020B0604020202020204" pitchFamily="34" charset="0"/>
              <a:buNone/>
            </a:pPr>
            <a:r>
              <a:rPr lang="en-GB" sz="2400" dirty="0" smtClean="0">
                <a:solidFill>
                  <a:prstClr val="black"/>
                </a:solidFill>
                <a:cs typeface="Calibri" pitchFamily="34" charset="0"/>
              </a:rPr>
              <a:t>End preventable deaths</a:t>
            </a:r>
            <a:endParaRPr lang="en-GB" sz="2400" dirty="0">
              <a:solidFill>
                <a:prstClr val="black"/>
              </a:solidFill>
              <a:cs typeface="Calibri" pitchFamily="34" charset="0"/>
            </a:endParaRPr>
          </a:p>
        </p:txBody>
      </p:sp>
      <p:sp>
        <p:nvSpPr>
          <p:cNvPr id="13" name="Segnaposto contenuto 2"/>
          <p:cNvSpPr txBox="1">
            <a:spLocks/>
          </p:cNvSpPr>
          <p:nvPr/>
        </p:nvSpPr>
        <p:spPr bwMode="auto">
          <a:xfrm>
            <a:off x="4498709" y="3714317"/>
            <a:ext cx="425045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252000" indent="-354013" defTabSz="457200" eaLnBrk="0" fontAlgn="base" hangingPunct="0">
              <a:defRPr/>
            </a:pPr>
            <a:r>
              <a:rPr lang="en-GB" sz="2000" b="1" dirty="0" smtClean="0">
                <a:solidFill>
                  <a:srgbClr val="00B050"/>
                </a:solidFill>
                <a:cs typeface="Calibri" pitchFamily="34" charset="0"/>
              </a:rPr>
              <a:t>2.	</a:t>
            </a:r>
            <a:r>
              <a:rPr lang="en-GB" sz="2400" b="1" dirty="0" smtClean="0">
                <a:solidFill>
                  <a:srgbClr val="00B050"/>
                </a:solidFill>
                <a:cs typeface="Calibri" pitchFamily="34" charset="0"/>
              </a:rPr>
              <a:t>THRIVE</a:t>
            </a:r>
          </a:p>
          <a:p>
            <a:pPr marL="252000" lvl="1" defTabSz="457200" eaLnBrk="0" hangingPunct="0">
              <a:defRPr/>
            </a:pPr>
            <a:r>
              <a:rPr lang="en-GB" sz="2400" dirty="0" smtClean="0">
                <a:solidFill>
                  <a:prstClr val="black"/>
                </a:solidFill>
                <a:cs typeface="Calibri" pitchFamily="34" charset="0"/>
              </a:rPr>
              <a:t>Ensure health and well-being</a:t>
            </a:r>
            <a:endParaRPr lang="en-GB" sz="2400" dirty="0">
              <a:solidFill>
                <a:prstClr val="black"/>
              </a:solidFill>
              <a:cs typeface="Calibri" pitchFamily="34" charset="0"/>
            </a:endParaRPr>
          </a:p>
        </p:txBody>
      </p:sp>
      <p:sp>
        <p:nvSpPr>
          <p:cNvPr id="14" name="Segnaposto contenuto 2"/>
          <p:cNvSpPr txBox="1">
            <a:spLocks/>
          </p:cNvSpPr>
          <p:nvPr/>
        </p:nvSpPr>
        <p:spPr bwMode="auto">
          <a:xfrm>
            <a:off x="726623" y="5299700"/>
            <a:ext cx="468629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252000" indent="-354013" defTabSz="457200" eaLnBrk="0" fontAlgn="base" hangingPunct="0">
              <a:defRPr/>
            </a:pPr>
            <a:r>
              <a:rPr lang="en-GB" sz="2000" b="1" dirty="0" smtClean="0">
                <a:solidFill>
                  <a:srgbClr val="0070C0"/>
                </a:solidFill>
                <a:cs typeface="Calibri" pitchFamily="34" charset="0"/>
              </a:rPr>
              <a:t>3.	</a:t>
            </a:r>
            <a:r>
              <a:rPr lang="en-GB" sz="2400" b="1" dirty="0" smtClean="0">
                <a:solidFill>
                  <a:srgbClr val="0070C0"/>
                </a:solidFill>
                <a:cs typeface="Calibri" pitchFamily="34" charset="0"/>
              </a:rPr>
              <a:t>TRANSFORM</a:t>
            </a:r>
          </a:p>
          <a:p>
            <a:pPr marL="252000" lvl="1" defTabSz="457200" eaLnBrk="0" hangingPunct="0">
              <a:defRPr/>
            </a:pPr>
            <a:r>
              <a:rPr lang="en-GB" sz="2400" dirty="0" smtClean="0">
                <a:solidFill>
                  <a:prstClr val="black"/>
                </a:solidFill>
                <a:cs typeface="Calibri" pitchFamily="34" charset="0"/>
              </a:rPr>
              <a:t>Expand enabling environments</a:t>
            </a:r>
            <a:endParaRPr lang="en-GB" sz="2400" dirty="0">
              <a:solidFill>
                <a:prstClr val="black"/>
              </a:solidFill>
              <a:cs typeface="Calibri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0209" y="1550289"/>
            <a:ext cx="3678953" cy="179690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3836" y="2991774"/>
            <a:ext cx="3678953" cy="191385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39117" y="4912442"/>
            <a:ext cx="3678953" cy="160551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92122" y="69955"/>
            <a:ext cx="741317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altLang="en-US" sz="3200" b="1" dirty="0" smtClean="0">
                <a:solidFill>
                  <a:prstClr val="white"/>
                </a:solidFill>
                <a:cs typeface="Calibri" panose="020F0502020204030204" pitchFamily="34" charset="0"/>
              </a:rPr>
              <a:t>The political momentum                                     </a:t>
            </a:r>
            <a:r>
              <a:rPr lang="en-GB" altLang="en-US" sz="2400" b="1" dirty="0" smtClean="0">
                <a:solidFill>
                  <a:prstClr val="white"/>
                </a:solidFill>
                <a:cs typeface="Calibri" panose="020F0502020204030204" pitchFamily="34" charset="0"/>
              </a:rPr>
              <a:t> Global Strategy for Women’s, Children’s and Adolescents’ Health 2016 - 2030</a:t>
            </a:r>
            <a:endParaRPr lang="en-US" sz="2400" b="1" dirty="0">
              <a:solidFill>
                <a:prstClr val="white"/>
              </a:solidFill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8014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79376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cs typeface="Calibri" panose="020F0502020204030204" pitchFamily="34" charset="0"/>
              </a:rPr>
              <a:t>Common risks </a:t>
            </a:r>
            <a:r>
              <a:rPr lang="en-US" sz="3600" b="1" dirty="0">
                <a:solidFill>
                  <a:schemeClr val="bg1"/>
                </a:solidFill>
                <a:cs typeface="Calibri" panose="020F0502020204030204" pitchFamily="34" charset="0"/>
              </a:rPr>
              <a:t>to brain development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28650" y="1580697"/>
            <a:ext cx="7886700" cy="4351338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Individual level </a:t>
            </a:r>
            <a:r>
              <a:rPr lang="en-US" dirty="0">
                <a:solidFill>
                  <a:srgbClr val="C00000"/>
                </a:solidFill>
              </a:rPr>
              <a:t>(e.g. </a:t>
            </a:r>
            <a:r>
              <a:rPr lang="en-US" dirty="0" smtClean="0">
                <a:solidFill>
                  <a:srgbClr val="C00000"/>
                </a:solidFill>
              </a:rPr>
              <a:t>prematurity, stunting</a:t>
            </a:r>
            <a:r>
              <a:rPr lang="en-US" dirty="0">
                <a:solidFill>
                  <a:srgbClr val="C00000"/>
                </a:solidFill>
              </a:rPr>
              <a:t>, disability)</a:t>
            </a:r>
          </a:p>
          <a:p>
            <a:endParaRPr lang="en-US" dirty="0"/>
          </a:p>
          <a:p>
            <a:r>
              <a:rPr lang="en-US" dirty="0"/>
              <a:t>Family level </a:t>
            </a:r>
            <a:r>
              <a:rPr lang="en-US" dirty="0">
                <a:solidFill>
                  <a:srgbClr val="C00000"/>
                </a:solidFill>
              </a:rPr>
              <a:t>(e.g. poverty, poor caregiving, few learning </a:t>
            </a:r>
            <a:r>
              <a:rPr lang="en-US" dirty="0" smtClean="0">
                <a:solidFill>
                  <a:srgbClr val="C00000"/>
                </a:solidFill>
              </a:rPr>
              <a:t>opportunities, intimate partner violence)</a:t>
            </a:r>
            <a:endParaRPr lang="en-US" dirty="0">
              <a:solidFill>
                <a:srgbClr val="C00000"/>
              </a:solidFill>
            </a:endParaRPr>
          </a:p>
          <a:p>
            <a:endParaRPr lang="en-US" dirty="0"/>
          </a:p>
          <a:p>
            <a:r>
              <a:rPr lang="en-US" dirty="0"/>
              <a:t>Community level </a:t>
            </a:r>
            <a:r>
              <a:rPr lang="en-US" dirty="0">
                <a:solidFill>
                  <a:srgbClr val="C00000"/>
                </a:solidFill>
              </a:rPr>
              <a:t>(e.g. unclean and unsafe environments, </a:t>
            </a:r>
            <a:r>
              <a:rPr lang="en-US" dirty="0" smtClean="0">
                <a:solidFill>
                  <a:srgbClr val="C00000"/>
                </a:solidFill>
              </a:rPr>
              <a:t>violence, crime</a:t>
            </a:r>
            <a:r>
              <a:rPr lang="en-US" dirty="0">
                <a:solidFill>
                  <a:srgbClr val="C00000"/>
                </a:solidFill>
              </a:rPr>
              <a:t>)</a:t>
            </a:r>
          </a:p>
          <a:p>
            <a:endParaRPr lang="en-GB" dirty="0"/>
          </a:p>
          <a:p>
            <a:r>
              <a:rPr lang="en-GB" dirty="0"/>
              <a:t>Systems level </a:t>
            </a:r>
            <a:r>
              <a:rPr lang="en-GB" dirty="0">
                <a:solidFill>
                  <a:srgbClr val="C00000"/>
                </a:solidFill>
              </a:rPr>
              <a:t>(e.g. poor health care, low quality child care)</a:t>
            </a:r>
            <a:endParaRPr lang="en-US" dirty="0">
              <a:solidFill>
                <a:srgbClr val="C00000"/>
              </a:solidFill>
            </a:endParaRPr>
          </a:p>
          <a:p>
            <a:endParaRPr lang="en-US" dirty="0"/>
          </a:p>
          <a:p>
            <a:r>
              <a:rPr lang="en-US" dirty="0"/>
              <a:t>Societal level </a:t>
            </a:r>
            <a:r>
              <a:rPr lang="en-US" dirty="0">
                <a:solidFill>
                  <a:srgbClr val="C00000"/>
                </a:solidFill>
              </a:rPr>
              <a:t>(e.g. </a:t>
            </a:r>
            <a:r>
              <a:rPr lang="en-US" dirty="0" smtClean="0">
                <a:solidFill>
                  <a:srgbClr val="C00000"/>
                </a:solidFill>
              </a:rPr>
              <a:t>conflicts, humanitarian disasters)</a:t>
            </a:r>
            <a:endParaRPr lang="en-US" dirty="0">
              <a:solidFill>
                <a:srgbClr val="C00000"/>
              </a:solidFill>
            </a:endParaRPr>
          </a:p>
          <a:p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178193" y="6031766"/>
            <a:ext cx="6965807" cy="830997"/>
          </a:xfrm>
          <a:prstGeom prst="rect">
            <a:avLst/>
          </a:prstGeom>
          <a:solidFill>
            <a:srgbClr val="FF5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solidFill>
                  <a:schemeClr val="bg1"/>
                </a:solidFill>
              </a:rPr>
              <a:t>These risks </a:t>
            </a:r>
            <a:r>
              <a:rPr lang="en-GB" sz="2400" dirty="0">
                <a:solidFill>
                  <a:schemeClr val="bg1"/>
                </a:solidFill>
              </a:rPr>
              <a:t>often cluster in families and communities </a:t>
            </a:r>
            <a:r>
              <a:rPr lang="en-GB" sz="2400" dirty="0" smtClean="0">
                <a:solidFill>
                  <a:schemeClr val="bg1"/>
                </a:solidFill>
              </a:rPr>
              <a:t>and they affect children who are HIV exposed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4517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79376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cs typeface="Calibri" panose="020F0502020204030204" pitchFamily="34" charset="0"/>
              </a:rPr>
              <a:t>At least 250 million children are </a:t>
            </a:r>
            <a:r>
              <a:rPr lang="en-US" sz="3600" b="1" dirty="0">
                <a:solidFill>
                  <a:schemeClr val="bg1"/>
                </a:solidFill>
                <a:cs typeface="Calibri" panose="020F0502020204030204" pitchFamily="34" charset="0"/>
              </a:rPr>
              <a:t>at </a:t>
            </a:r>
            <a:r>
              <a:rPr lang="en-US" sz="3600" b="1" dirty="0" smtClean="0">
                <a:solidFill>
                  <a:schemeClr val="bg1"/>
                </a:solidFill>
                <a:cs typeface="Calibri" panose="020F0502020204030204" pitchFamily="34" charset="0"/>
              </a:rPr>
              <a:t>risk of sub-optimal development </a:t>
            </a:r>
            <a:endParaRPr lang="en-US" sz="3600" b="1" dirty="0">
              <a:solidFill>
                <a:schemeClr val="bg1"/>
              </a:solidFill>
              <a:cs typeface="Calibri" panose="020F0502020204030204" pitchFamily="34" charset="0"/>
            </a:endParaRPr>
          </a:p>
        </p:txBody>
      </p:sp>
      <p:pic>
        <p:nvPicPr>
          <p:cNvPr id="6" name="Content Placeholder 3"/>
          <p:cNvPicPr>
            <a:picLocks/>
          </p:cNvPicPr>
          <p:nvPr/>
        </p:nvPicPr>
        <p:blipFill rotWithShape="1">
          <a:blip r:embed="rId3"/>
          <a:srcRect t="9632" b="9486"/>
          <a:stretch/>
        </p:blipFill>
        <p:spPr>
          <a:xfrm>
            <a:off x="240846" y="1523546"/>
            <a:ext cx="8662307" cy="447720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12596" y="6085506"/>
            <a:ext cx="609055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hlinkClick r:id="rId4"/>
              </a:rPr>
              <a:t>Lu C, Richter LM,  Black M. </a:t>
            </a:r>
            <a:r>
              <a:rPr lang="en-US" sz="1000" b="1" dirty="0"/>
              <a:t>Risk of poor development in young children in low-income and middle-income countries: an estimation and analysis at the global, regional, and country </a:t>
            </a:r>
            <a:r>
              <a:rPr lang="en-US" sz="1000" b="1" dirty="0" smtClean="0"/>
              <a:t>level,  Lancet Global Health,  </a:t>
            </a:r>
            <a:endParaRPr lang="en-US" sz="1000" b="1" dirty="0"/>
          </a:p>
          <a:p>
            <a:r>
              <a:rPr lang="en-US" sz="1000" b="1" dirty="0" smtClean="0">
                <a:hlinkClick r:id="rId4"/>
              </a:rPr>
              <a:t> Volume </a:t>
            </a:r>
            <a:r>
              <a:rPr lang="en-US" sz="1000" b="1" dirty="0">
                <a:hlinkClick r:id="rId4"/>
              </a:rPr>
              <a:t>4, No. 12</a:t>
            </a:r>
            <a:r>
              <a:rPr lang="en-US" sz="1000" dirty="0"/>
              <a:t>, e916–e922, December 2016</a:t>
            </a:r>
          </a:p>
        </p:txBody>
      </p:sp>
    </p:spTree>
    <p:extLst>
      <p:ext uri="{BB962C8B-B14F-4D97-AF65-F5344CB8AC3E}">
        <p14:creationId xmlns:p14="http://schemas.microsoft.com/office/powerpoint/2010/main" val="760961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92480" y="141906"/>
            <a:ext cx="755904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3200" b="1" dirty="0" smtClean="0">
                <a:solidFill>
                  <a:prstClr val="white"/>
                </a:solidFill>
                <a:cs typeface="Calibri" panose="020F0502020204030204" pitchFamily="34" charset="0"/>
              </a:rPr>
              <a:t>Many health and nutrition interventions have a direct impact on brain development </a:t>
            </a:r>
            <a:endParaRPr lang="en-US" sz="3200" dirty="0">
              <a:solidFill>
                <a:prstClr val="black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8" y="2024063"/>
            <a:ext cx="8315325" cy="280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15489" y="5058357"/>
            <a:ext cx="83089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prstClr val="black"/>
                </a:solidFill>
              </a:rPr>
              <a:t>Source:   Vaivada </a:t>
            </a:r>
            <a:r>
              <a:rPr lang="en-US" sz="1200" dirty="0">
                <a:solidFill>
                  <a:prstClr val="black"/>
                </a:solidFill>
              </a:rPr>
              <a:t>T, </a:t>
            </a:r>
            <a:r>
              <a:rPr lang="en-US" sz="1200" dirty="0" smtClean="0">
                <a:solidFill>
                  <a:prstClr val="black"/>
                </a:solidFill>
              </a:rPr>
              <a:t> </a:t>
            </a:r>
            <a:r>
              <a:rPr lang="en-US" sz="1200" dirty="0" err="1" smtClean="0">
                <a:solidFill>
                  <a:prstClr val="black"/>
                </a:solidFill>
              </a:rPr>
              <a:t>Gaffey</a:t>
            </a:r>
            <a:r>
              <a:rPr lang="en-US" sz="1200" dirty="0" smtClean="0">
                <a:solidFill>
                  <a:prstClr val="black"/>
                </a:solidFill>
              </a:rPr>
              <a:t> </a:t>
            </a:r>
            <a:r>
              <a:rPr lang="en-US" sz="1200" dirty="0">
                <a:solidFill>
                  <a:prstClr val="black"/>
                </a:solidFill>
              </a:rPr>
              <a:t>MF, Bhutta ZA. Promoting Early Child Development With Interventions in Health and Nutrition: </a:t>
            </a:r>
            <a:r>
              <a:rPr lang="en-US" sz="1200" dirty="0" smtClean="0">
                <a:solidFill>
                  <a:prstClr val="black"/>
                </a:solidFill>
              </a:rPr>
              <a:t>                                A </a:t>
            </a:r>
            <a:r>
              <a:rPr lang="en-US" sz="1200" dirty="0">
                <a:solidFill>
                  <a:prstClr val="black"/>
                </a:solidFill>
              </a:rPr>
              <a:t>Systematic Review. </a:t>
            </a:r>
            <a:r>
              <a:rPr lang="en-US" sz="1200" i="1" dirty="0" smtClean="0">
                <a:solidFill>
                  <a:prstClr val="black"/>
                </a:solidFill>
              </a:rPr>
              <a:t>Pediatrics. </a:t>
            </a:r>
            <a:r>
              <a:rPr lang="en-US" sz="1200" dirty="0" smtClean="0">
                <a:solidFill>
                  <a:prstClr val="black"/>
                </a:solidFill>
              </a:rPr>
              <a:t>2017;140(2</a:t>
            </a:r>
            <a:r>
              <a:rPr lang="en-US" sz="1200" dirty="0">
                <a:solidFill>
                  <a:prstClr val="black"/>
                </a:solidFill>
              </a:rPr>
              <a:t>):e20164308</a:t>
            </a:r>
          </a:p>
        </p:txBody>
      </p:sp>
    </p:spTree>
    <p:extLst>
      <p:ext uri="{BB962C8B-B14F-4D97-AF65-F5344CB8AC3E}">
        <p14:creationId xmlns:p14="http://schemas.microsoft.com/office/powerpoint/2010/main" val="3017144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2758"/>
            <a:ext cx="9144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59228" y="84757"/>
            <a:ext cx="843370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solidFill>
                  <a:prstClr val="white"/>
                </a:solidFill>
                <a:cs typeface="Calibri" panose="020F0502020204030204" pitchFamily="34" charset="0"/>
              </a:rPr>
              <a:t>But </a:t>
            </a:r>
            <a:r>
              <a:rPr lang="en-GB" sz="3200" b="1" dirty="0" smtClean="0">
                <a:solidFill>
                  <a:prstClr val="white"/>
                </a:solidFill>
                <a:cs typeface="Calibri" panose="020F0502020204030204" pitchFamily="34" charset="0"/>
              </a:rPr>
              <a:t>to be sufficient, children need to receive nurturing care </a:t>
            </a:r>
            <a:endParaRPr lang="en-US" sz="3200" b="1" dirty="0">
              <a:solidFill>
                <a:prstClr val="white"/>
              </a:solidFill>
              <a:cs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243" y="1560512"/>
            <a:ext cx="7559675" cy="453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9451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87775" y="177688"/>
            <a:ext cx="873986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b="1" dirty="0" smtClean="0">
                <a:solidFill>
                  <a:prstClr val="white"/>
                </a:solidFill>
                <a:cs typeface="Calibri" panose="020F0502020204030204" pitchFamily="34" charset="0"/>
              </a:rPr>
              <a:t>Interventions and care for                                                      </a:t>
            </a:r>
            <a:r>
              <a:rPr lang="it-IT" sz="3200" b="1" u="sng" dirty="0" smtClean="0">
                <a:solidFill>
                  <a:prstClr val="white"/>
                </a:solidFill>
                <a:cs typeface="Calibri" panose="020F0502020204030204" pitchFamily="34" charset="0"/>
              </a:rPr>
              <a:t>both</a:t>
            </a:r>
            <a:r>
              <a:rPr lang="it-IT" sz="3200" b="1" dirty="0" smtClean="0">
                <a:solidFill>
                  <a:prstClr val="white"/>
                </a:solidFill>
                <a:cs typeface="Calibri" panose="020F0502020204030204" pitchFamily="34" charset="0"/>
              </a:rPr>
              <a:t> caregivers and their children </a:t>
            </a:r>
            <a:endParaRPr lang="en-US" sz="3200" dirty="0">
              <a:solidFill>
                <a:prstClr val="white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645480" y="1934936"/>
            <a:ext cx="4433206" cy="587033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009CDE">
                  <a:shade val="30000"/>
                  <a:satMod val="115000"/>
                </a:srgbClr>
              </a:gs>
              <a:gs pos="50000">
                <a:srgbClr val="009CDE">
                  <a:shade val="67500"/>
                  <a:satMod val="115000"/>
                </a:srgbClr>
              </a:gs>
              <a:gs pos="100000">
                <a:srgbClr val="009CDE">
                  <a:shade val="100000"/>
                  <a:satMod val="115000"/>
                </a:srgbClr>
              </a:gs>
            </a:gsLst>
            <a:lin ang="162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r>
              <a:rPr lang="it-IT" b="1" spc="20" dirty="0" smtClean="0">
                <a:solidFill>
                  <a:prstClr val="white"/>
                </a:solidFill>
                <a:latin typeface="Century Gothic" pitchFamily="34" charset="0"/>
              </a:rPr>
              <a:t>Addressing responsive caregiving and early learning </a:t>
            </a:r>
            <a:endParaRPr lang="it-IT" b="1" spc="20" dirty="0">
              <a:solidFill>
                <a:prstClr val="white"/>
              </a:solidFill>
              <a:latin typeface="Century Gothic" pitchFamily="34" charset="0"/>
            </a:endParaRP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7549" y="3135760"/>
            <a:ext cx="2421504" cy="323805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029" y="2826657"/>
            <a:ext cx="2019300" cy="127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525" y="4096657"/>
            <a:ext cx="1428750" cy="2019300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187779" y="1934936"/>
            <a:ext cx="4384221" cy="587033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009CDE">
                  <a:shade val="30000"/>
                  <a:satMod val="115000"/>
                </a:srgbClr>
              </a:gs>
              <a:gs pos="50000">
                <a:srgbClr val="009CDE">
                  <a:shade val="67500"/>
                  <a:satMod val="115000"/>
                </a:srgbClr>
              </a:gs>
              <a:gs pos="100000">
                <a:srgbClr val="009CDE">
                  <a:shade val="100000"/>
                  <a:satMod val="115000"/>
                </a:srgbClr>
              </a:gs>
            </a:gsLst>
            <a:lin ang="162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r>
              <a:rPr lang="it-IT" b="1" spc="20" dirty="0" smtClean="0">
                <a:solidFill>
                  <a:prstClr val="white"/>
                </a:solidFill>
                <a:latin typeface="Century Gothic" pitchFamily="34" charset="0"/>
              </a:rPr>
              <a:t>Addressing parental physical and mental health </a:t>
            </a:r>
            <a:endParaRPr lang="it-IT" b="1" spc="20" dirty="0">
              <a:solidFill>
                <a:prstClr val="white"/>
              </a:solidFill>
              <a:latin typeface="Century Gothic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896" y="2745014"/>
            <a:ext cx="1428750" cy="20097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896" y="4587421"/>
            <a:ext cx="1428750" cy="203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715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65129" y="438945"/>
            <a:ext cx="75590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b="1" dirty="0" smtClean="0">
                <a:solidFill>
                  <a:prstClr val="white"/>
                </a:solidFill>
                <a:cs typeface="Calibri" panose="020F0502020204030204" pitchFamily="34" charset="0"/>
              </a:rPr>
              <a:t>WHO/UNICEF Care for Child </a:t>
            </a:r>
            <a:r>
              <a:rPr lang="it-IT" sz="3200" b="1" dirty="0">
                <a:solidFill>
                  <a:prstClr val="white"/>
                </a:solidFill>
                <a:cs typeface="Calibri" panose="020F0502020204030204" pitchFamily="34" charset="0"/>
              </a:rPr>
              <a:t>D</a:t>
            </a:r>
            <a:r>
              <a:rPr lang="it-IT" sz="3200" b="1" dirty="0" smtClean="0">
                <a:solidFill>
                  <a:prstClr val="white"/>
                </a:solidFill>
                <a:cs typeface="Calibri" panose="020F0502020204030204" pitchFamily="34" charset="0"/>
              </a:rPr>
              <a:t>evelopment  </a:t>
            </a:r>
            <a:endParaRPr lang="en-US" sz="3200" dirty="0">
              <a:solidFill>
                <a:prstClr val="white"/>
              </a:solidFill>
            </a:endParaRPr>
          </a:p>
        </p:txBody>
      </p:sp>
      <p:sp>
        <p:nvSpPr>
          <p:cNvPr id="14" name="Text Placeholder 8"/>
          <p:cNvSpPr txBox="1">
            <a:spLocks/>
          </p:cNvSpPr>
          <p:nvPr/>
        </p:nvSpPr>
        <p:spPr>
          <a:xfrm>
            <a:off x="225636" y="1634002"/>
            <a:ext cx="5003930" cy="4889302"/>
          </a:xfrm>
          <a:prstGeom prst="rect">
            <a:avLst/>
          </a:prstGeom>
        </p:spPr>
        <p:txBody>
          <a:bodyPr vert="horz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Provides tools for counselling families on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play and communication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activities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  <a:p>
            <a:pPr>
              <a:spcBef>
                <a:spcPts val="0"/>
              </a:spcBef>
            </a:pPr>
            <a:r>
              <a:rPr lang="en-US" sz="2400" b="1" dirty="0" smtClean="0">
                <a:latin typeface="+mn-lt"/>
              </a:rPr>
              <a:t>Supports </a:t>
            </a:r>
            <a:r>
              <a:rPr lang="en-US" sz="2400" b="1" dirty="0">
                <a:latin typeface="+mn-lt"/>
              </a:rPr>
              <a:t>a positive, </a:t>
            </a:r>
            <a:r>
              <a:rPr lang="en-US" sz="2400" b="1" dirty="0" smtClean="0">
                <a:latin typeface="+mn-lt"/>
              </a:rPr>
              <a:t>                           affectionate </a:t>
            </a:r>
            <a:r>
              <a:rPr lang="en-US" sz="2400" b="1" dirty="0">
                <a:latin typeface="+mn-lt"/>
              </a:rPr>
              <a:t>interaction </a:t>
            </a:r>
            <a:r>
              <a:rPr lang="en-US" sz="2400" b="1" dirty="0" smtClean="0">
                <a:latin typeface="+mn-lt"/>
              </a:rPr>
              <a:t>                        where </a:t>
            </a:r>
            <a:r>
              <a:rPr lang="en-US" sz="2400" b="1" dirty="0">
                <a:solidFill>
                  <a:srgbClr val="FF0000"/>
                </a:solidFill>
                <a:latin typeface="+mn-lt"/>
              </a:rPr>
              <a:t>needs are </a:t>
            </a:r>
            <a:r>
              <a:rPr lang="en-US" sz="2400" b="1" dirty="0" smtClean="0">
                <a:solidFill>
                  <a:srgbClr val="FF0000"/>
                </a:solidFill>
                <a:latin typeface="+mn-lt"/>
              </a:rPr>
              <a:t>met and                                        the </a:t>
            </a:r>
            <a:r>
              <a:rPr lang="en-US" sz="2400" b="1" dirty="0">
                <a:solidFill>
                  <a:srgbClr val="FF0000"/>
                </a:solidFill>
                <a:latin typeface="+mn-lt"/>
              </a:rPr>
              <a:t>child can learn</a:t>
            </a:r>
          </a:p>
          <a:p>
            <a:pPr>
              <a:spcBef>
                <a:spcPts val="0"/>
              </a:spcBef>
            </a:pPr>
            <a:endParaRPr lang="en-US" sz="2400" b="1" dirty="0">
              <a:latin typeface="+mn-lt"/>
            </a:endParaRPr>
          </a:p>
          <a:p>
            <a:pPr>
              <a:spcBef>
                <a:spcPts val="0"/>
              </a:spcBef>
            </a:pPr>
            <a:r>
              <a:rPr lang="en-US" sz="2400" b="1" dirty="0">
                <a:latin typeface="+mn-lt"/>
              </a:rPr>
              <a:t>Serves as a </a:t>
            </a:r>
            <a:r>
              <a:rPr lang="en-US" sz="2400" b="1" dirty="0">
                <a:solidFill>
                  <a:srgbClr val="FF0000"/>
                </a:solidFill>
                <a:latin typeface="+mn-lt"/>
              </a:rPr>
              <a:t>buffer</a:t>
            </a:r>
            <a:r>
              <a:rPr lang="en-US" sz="2400" b="1" dirty="0">
                <a:latin typeface="+mn-lt"/>
              </a:rPr>
              <a:t> </a:t>
            </a:r>
            <a:r>
              <a:rPr lang="en-US" sz="2400" b="1" dirty="0" smtClean="0">
                <a:latin typeface="+mn-lt"/>
              </a:rPr>
              <a:t>                       against </a:t>
            </a:r>
            <a:r>
              <a:rPr lang="en-US" sz="2400" b="1" dirty="0">
                <a:latin typeface="+mn-lt"/>
              </a:rPr>
              <a:t>adversity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3470" y="2332948"/>
            <a:ext cx="2468385" cy="1902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6559" y="4441684"/>
            <a:ext cx="2468384" cy="1585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636" y="239389"/>
            <a:ext cx="736240" cy="983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8949" y="3016514"/>
            <a:ext cx="1696268" cy="2555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2726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519</TotalTime>
  <Words>948</Words>
  <Application>Microsoft Office PowerPoint</Application>
  <PresentationFormat>On-screen Show (4:3)</PresentationFormat>
  <Paragraphs>132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23</vt:i4>
      </vt:variant>
    </vt:vector>
  </HeadingPairs>
  <TitlesOfParts>
    <vt:vector size="34" baseType="lpstr">
      <vt:lpstr>Arial</vt:lpstr>
      <vt:lpstr>Calibri</vt:lpstr>
      <vt:lpstr>Calibri Light</vt:lpstr>
      <vt:lpstr>Century Gothic</vt:lpstr>
      <vt:lpstr>Proxima Nova Black</vt:lpstr>
      <vt:lpstr>Tema di Office</vt:lpstr>
      <vt:lpstr>1_Tema di Office</vt:lpstr>
      <vt:lpstr>2_Tema di Office</vt:lpstr>
      <vt:lpstr>3_Tema di Office</vt:lpstr>
      <vt:lpstr>5_Tema di Office</vt:lpstr>
      <vt:lpstr>6_Tema di Office</vt:lpstr>
      <vt:lpstr>PowerPoint Presentation</vt:lpstr>
      <vt:lpstr>PowerPoint Presentation</vt:lpstr>
      <vt:lpstr>PowerPoint Presentation</vt:lpstr>
      <vt:lpstr>Common risks to brain development</vt:lpstr>
      <vt:lpstr>At least 250 million children are at risk of sub-optimal development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daniela vaccaro</dc:creator>
  <cp:lastModifiedBy>Daphnée Blanc</cp:lastModifiedBy>
  <cp:revision>63</cp:revision>
  <dcterms:created xsi:type="dcterms:W3CDTF">2018-05-18T15:40:10Z</dcterms:created>
  <dcterms:modified xsi:type="dcterms:W3CDTF">2018-07-21T15:18:05Z</dcterms:modified>
</cp:coreProperties>
</file>